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75" r:id="rId3"/>
    <p:sldId id="276" r:id="rId4"/>
    <p:sldId id="256" r:id="rId5"/>
    <p:sldId id="257" r:id="rId6"/>
    <p:sldId id="258" r:id="rId7"/>
    <p:sldId id="260" r:id="rId8"/>
    <p:sldId id="261" r:id="rId9"/>
    <p:sldId id="262" r:id="rId10"/>
    <p:sldId id="263" r:id="rId11"/>
    <p:sldId id="264" r:id="rId12"/>
    <p:sldId id="265" r:id="rId13"/>
    <p:sldId id="271" r:id="rId14"/>
    <p:sldId id="272" r:id="rId15"/>
    <p:sldId id="273" r:id="rId16"/>
    <p:sldId id="274" r:id="rId17"/>
    <p:sldId id="267" r:id="rId18"/>
    <p:sldId id="266" r:id="rId19"/>
    <p:sldId id="268" r:id="rId20"/>
    <p:sldId id="269" r:id="rId21"/>
    <p:sldId id="270" r:id="rId2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F6E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77" d="100"/>
          <a:sy n="77" d="100"/>
        </p:scale>
        <p:origin x="64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32247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6034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381105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210078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4029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3901184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519381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26069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7545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432448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055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1477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89122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20549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16392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50863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45890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32195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449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15602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1677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62973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47349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82DE97-7EC1-4234-B050-220625DEF98F}" type="datetimeFigureOut">
              <a:rPr lang="ko-KR" altLang="en-US" smtClean="0"/>
              <a:t>2022-09-27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C72A39-A0ED-4352-ABEB-CDBFFEF8C9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570573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시나리오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07198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8499" y="584809"/>
            <a:ext cx="11150082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메인 홈에서 캐릭터 버튼을 클릭하면 자신이 보유한 캐릭터가 있는 화면으로 이동합니다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보유한 캐릭터 중 하나를 선택하면 캐릭터 </a:t>
            </a:r>
            <a:r>
              <a:rPr lang="ko-KR" altLang="en-US" sz="1200" dirty="0" smtClean="0">
                <a:solidFill>
                  <a:srgbClr val="FF0000"/>
                </a:solidFill>
              </a:rPr>
              <a:t>레벨 업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훈련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70C0"/>
                </a:solidFill>
              </a:rPr>
              <a:t>각성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FFFF00"/>
                </a:solidFill>
              </a:rPr>
              <a:t>장비 장착</a:t>
            </a:r>
            <a:r>
              <a:rPr lang="ko-KR" altLang="en-US" sz="1200" dirty="0" smtClean="0">
                <a:solidFill>
                  <a:schemeClr val="bg1"/>
                </a:solidFill>
              </a:rPr>
              <a:t> 등 캐릭터와 관련된</a:t>
            </a: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모든 콘텐츠를 한 곳에서 이용하실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55384" y="138759"/>
            <a:ext cx="5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가이드는 테스트 환경에서 작성되었으므로 추후 변경될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6" name="직선 연결선 5"/>
          <p:cNvCxnSpPr/>
          <p:nvPr/>
        </p:nvCxnSpPr>
        <p:spPr>
          <a:xfrm>
            <a:off x="155384" y="502998"/>
            <a:ext cx="5564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2639" y="1415806"/>
            <a:ext cx="2687991" cy="438538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696" y="1415806"/>
            <a:ext cx="2660254" cy="43853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6740" y="1415806"/>
            <a:ext cx="2677750" cy="4384212"/>
          </a:xfrm>
          <a:prstGeom prst="rect">
            <a:avLst/>
          </a:prstGeom>
        </p:spPr>
      </p:pic>
      <p:sp>
        <p:nvSpPr>
          <p:cNvPr id="9" name="모서리가 둥근 직사각형 8"/>
          <p:cNvSpPr/>
          <p:nvPr/>
        </p:nvSpPr>
        <p:spPr>
          <a:xfrm>
            <a:off x="717696" y="5197151"/>
            <a:ext cx="560598" cy="602867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구부러진 연결선 13"/>
          <p:cNvCxnSpPr>
            <a:endCxn id="15" idx="1"/>
          </p:cNvCxnSpPr>
          <p:nvPr/>
        </p:nvCxnSpPr>
        <p:spPr>
          <a:xfrm flipV="1">
            <a:off x="1310699" y="3080578"/>
            <a:ext cx="3550551" cy="243666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4861250" y="2736821"/>
            <a:ext cx="597158" cy="68751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구부러진 연결선 16"/>
          <p:cNvCxnSpPr>
            <a:stCxn id="15" idx="3"/>
            <a:endCxn id="3" idx="1"/>
          </p:cNvCxnSpPr>
          <p:nvPr/>
        </p:nvCxnSpPr>
        <p:spPr>
          <a:xfrm>
            <a:off x="5458408" y="3080578"/>
            <a:ext cx="3414231" cy="527922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68116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220" y="468583"/>
            <a:ext cx="3562280" cy="5811769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4470399" y="499379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838701" y="499379"/>
            <a:ext cx="86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장비 장착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획득한 장비를 </a:t>
            </a:r>
            <a:r>
              <a:rPr lang="ko-KR" altLang="en-US" sz="1400" dirty="0" smtClean="0">
                <a:solidFill>
                  <a:srgbClr val="92D050"/>
                </a:solidFill>
              </a:rPr>
              <a:t>장착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rgbClr val="FFFF00"/>
                </a:solidFill>
              </a:rPr>
              <a:t>교체</a:t>
            </a:r>
            <a:r>
              <a:rPr lang="ko-KR" altLang="en-US" sz="1400" dirty="0" smtClean="0">
                <a:solidFill>
                  <a:schemeClr val="bg1"/>
                </a:solidFill>
              </a:rPr>
              <a:t>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41998" y="1638558"/>
            <a:ext cx="551802" cy="58394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11898" y="5651758"/>
            <a:ext cx="831202" cy="62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1908658" y="5651758"/>
            <a:ext cx="831202" cy="62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/>
          <p:cNvSpPr/>
          <p:nvPr/>
        </p:nvSpPr>
        <p:spPr>
          <a:xfrm>
            <a:off x="2739860" y="5651758"/>
            <a:ext cx="831202" cy="62859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428854" y="1638558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rgbClr val="FF0000"/>
                </a:solidFill>
              </a:rPr>
              <a:t>1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838701" y="1201466"/>
            <a:ext cx="86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레벨 업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보유하고 있는 캐릭터를 재료로 해당 캐릭터의 레벨을 올릴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4470399" y="1201924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40" name="타원 39"/>
          <p:cNvSpPr/>
          <p:nvPr/>
        </p:nvSpPr>
        <p:spPr>
          <a:xfrm>
            <a:off x="4470401" y="1903553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41" name="TextBox 40"/>
          <p:cNvSpPr txBox="1"/>
          <p:nvPr/>
        </p:nvSpPr>
        <p:spPr>
          <a:xfrm>
            <a:off x="4828928" y="1923382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훈련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캐릭터의 레벨이 상승하면 그에 따라 </a:t>
            </a:r>
            <a:r>
              <a:rPr lang="ko-KR" altLang="en-US" sz="1400" dirty="0" smtClean="0">
                <a:solidFill>
                  <a:schemeClr val="accent1"/>
                </a:solidFill>
              </a:rPr>
              <a:t>훈련 포인트</a:t>
            </a:r>
            <a:r>
              <a:rPr lang="ko-KR" altLang="en-US" sz="1400" dirty="0" smtClean="0">
                <a:solidFill>
                  <a:schemeClr val="bg1"/>
                </a:solidFill>
              </a:rPr>
              <a:t>를 획득합니다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획득한 </a:t>
            </a:r>
            <a:r>
              <a:rPr lang="ko-KR" altLang="en-US" sz="1400" dirty="0" smtClean="0">
                <a:solidFill>
                  <a:schemeClr val="accent1"/>
                </a:solidFill>
              </a:rPr>
              <a:t>훈련 포인트</a:t>
            </a:r>
            <a:r>
              <a:rPr lang="ko-KR" altLang="en-US" sz="1400" dirty="0" smtClean="0">
                <a:solidFill>
                  <a:schemeClr val="bg1"/>
                </a:solidFill>
              </a:rPr>
              <a:t>와 </a:t>
            </a:r>
            <a:r>
              <a:rPr lang="ko-KR" altLang="en-US" sz="1400" dirty="0" smtClean="0">
                <a:solidFill>
                  <a:srgbClr val="FFC000"/>
                </a:solidFill>
              </a:rPr>
              <a:t>골드</a:t>
            </a:r>
            <a:r>
              <a:rPr lang="ko-KR" altLang="en-US" sz="1400" dirty="0" smtClean="0">
                <a:solidFill>
                  <a:schemeClr val="bg1"/>
                </a:solidFill>
              </a:rPr>
              <a:t>로 캐릭터의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능력치를</a:t>
            </a:r>
            <a:r>
              <a:rPr lang="ko-KR" altLang="en-US" sz="1400" dirty="0" smtClean="0">
                <a:solidFill>
                  <a:schemeClr val="bg1"/>
                </a:solidFill>
              </a:rPr>
              <a:t> 상승시킬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4828928" y="2605182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각성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rgbClr val="00B050"/>
                </a:solidFill>
              </a:rPr>
              <a:t>동일한 등급의 캐릭터</a:t>
            </a:r>
            <a:r>
              <a:rPr lang="ko-KR" altLang="en-US" sz="1400" dirty="0" smtClean="0">
                <a:solidFill>
                  <a:schemeClr val="bg1"/>
                </a:solidFill>
              </a:rPr>
              <a:t>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정수 아이템</a:t>
            </a:r>
            <a:r>
              <a:rPr lang="ko-KR" altLang="en-US" sz="1400" dirty="0" smtClean="0">
                <a:solidFill>
                  <a:schemeClr val="bg1"/>
                </a:solidFill>
              </a:rPr>
              <a:t>을 재료로 캐릭터를 각성할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 smtClean="0">
                <a:solidFill>
                  <a:schemeClr val="bg1"/>
                </a:solidFill>
              </a:rPr>
              <a:t>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각성한 캐릭터는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능력치가</a:t>
            </a:r>
            <a:r>
              <a:rPr lang="ko-KR" altLang="en-US" sz="1400" dirty="0" smtClean="0">
                <a:solidFill>
                  <a:schemeClr val="bg1"/>
                </a:solidFill>
              </a:rPr>
              <a:t> 상승하고 스킬의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최대레벨이</a:t>
            </a:r>
            <a:r>
              <a:rPr lang="ko-KR" altLang="en-US" sz="1400" dirty="0" smtClean="0">
                <a:solidFill>
                  <a:schemeClr val="bg1"/>
                </a:solidFill>
              </a:rPr>
              <a:t> 올라갑니다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3" name="타원 42"/>
          <p:cNvSpPr/>
          <p:nvPr/>
        </p:nvSpPr>
        <p:spPr>
          <a:xfrm>
            <a:off x="4470400" y="2605410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44" name="타원 43"/>
          <p:cNvSpPr/>
          <p:nvPr/>
        </p:nvSpPr>
        <p:spPr>
          <a:xfrm>
            <a:off x="4480172" y="5417707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45" name="TextBox 44"/>
          <p:cNvSpPr txBox="1"/>
          <p:nvPr/>
        </p:nvSpPr>
        <p:spPr>
          <a:xfrm>
            <a:off x="4838701" y="5417479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연계스킬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캐릭터마다 특정 순서대로 스킬을 발동시키면 더 강한 효과가 발생합니다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해당 버튼을 눌러 상세 내용을 확인할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838701" y="6119336"/>
            <a:ext cx="86360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>
                <a:solidFill>
                  <a:schemeClr val="bg1"/>
                </a:solidFill>
              </a:rPr>
              <a:t>지속효과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캐릭터마다 보유하고 있는 고유한 효과입니다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>     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해당 버튼을 눌러 상세 내용을 확인할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 smtClean="0">
              <a:solidFill>
                <a:schemeClr val="bg1"/>
              </a:solidFill>
            </a:endParaRPr>
          </a:p>
          <a:p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47" name="타원 46"/>
          <p:cNvSpPr/>
          <p:nvPr/>
        </p:nvSpPr>
        <p:spPr>
          <a:xfrm>
            <a:off x="4481246" y="6119106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48" name="직사각형 47"/>
          <p:cNvSpPr/>
          <p:nvPr/>
        </p:nvSpPr>
        <p:spPr>
          <a:xfrm>
            <a:off x="3172111" y="4928043"/>
            <a:ext cx="356902" cy="32499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/>
          <p:cNvSpPr/>
          <p:nvPr/>
        </p:nvSpPr>
        <p:spPr>
          <a:xfrm>
            <a:off x="3739132" y="4633913"/>
            <a:ext cx="285181" cy="271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87925" y="5424323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2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3" name="모서리가 둥근 직사각형 52"/>
          <p:cNvSpPr/>
          <p:nvPr/>
        </p:nvSpPr>
        <p:spPr>
          <a:xfrm>
            <a:off x="1908658" y="5424322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3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4" name="모서리가 둥근 직사각형 53"/>
          <p:cNvSpPr/>
          <p:nvPr/>
        </p:nvSpPr>
        <p:spPr>
          <a:xfrm>
            <a:off x="2732888" y="5424321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4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567491" y="4462989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9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7" name="직사각형 56"/>
          <p:cNvSpPr/>
          <p:nvPr/>
        </p:nvSpPr>
        <p:spPr>
          <a:xfrm>
            <a:off x="1184469" y="4325644"/>
            <a:ext cx="420396" cy="51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1044686" y="4204569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5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59" name="직사각형 58"/>
          <p:cNvSpPr/>
          <p:nvPr/>
        </p:nvSpPr>
        <p:spPr>
          <a:xfrm>
            <a:off x="1689346" y="4325644"/>
            <a:ext cx="420396" cy="51694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1549563" y="4204569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6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4834199" y="3307039"/>
            <a:ext cx="86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룬 </a:t>
            </a:r>
            <a:r>
              <a:rPr lang="en-US" altLang="ko-KR" sz="1400" dirty="0" smtClean="0">
                <a:solidFill>
                  <a:schemeClr val="bg1"/>
                </a:solidFill>
              </a:rPr>
              <a:t>: </a:t>
            </a:r>
            <a:r>
              <a:rPr lang="ko-KR" altLang="en-US" sz="1400" dirty="0" smtClean="0">
                <a:solidFill>
                  <a:schemeClr val="bg1"/>
                </a:solidFill>
              </a:rPr>
              <a:t>획득한 룬을 </a:t>
            </a:r>
            <a:r>
              <a:rPr lang="ko-KR" altLang="en-US" sz="1400" dirty="0" smtClean="0">
                <a:solidFill>
                  <a:srgbClr val="92D050"/>
                </a:solidFill>
              </a:rPr>
              <a:t>장착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rgbClr val="FFFF00"/>
                </a:solidFill>
              </a:rPr>
              <a:t>교체</a:t>
            </a:r>
            <a:r>
              <a:rPr lang="ko-KR" altLang="en-US" sz="1400" dirty="0" smtClean="0">
                <a:solidFill>
                  <a:schemeClr val="bg1"/>
                </a:solidFill>
              </a:rPr>
              <a:t>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2" name="타원 61"/>
          <p:cNvSpPr/>
          <p:nvPr/>
        </p:nvSpPr>
        <p:spPr>
          <a:xfrm>
            <a:off x="4476744" y="3306809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63" name="TextBox 62"/>
          <p:cNvSpPr txBox="1"/>
          <p:nvPr/>
        </p:nvSpPr>
        <p:spPr>
          <a:xfrm>
            <a:off x="4834199" y="4006165"/>
            <a:ext cx="8636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bg1"/>
                </a:solidFill>
              </a:rPr>
              <a:t>DNA : </a:t>
            </a:r>
            <a:r>
              <a:rPr lang="en-US" altLang="ko-KR" sz="1400" dirty="0" smtClean="0">
                <a:solidFill>
                  <a:srgbClr val="FF0000"/>
                </a:solidFill>
              </a:rPr>
              <a:t>DNA </a:t>
            </a:r>
            <a:r>
              <a:rPr lang="ko-KR" altLang="en-US" sz="1400" dirty="0" smtClean="0">
                <a:solidFill>
                  <a:srgbClr val="FF0000"/>
                </a:solidFill>
              </a:rPr>
              <a:t>아이템</a:t>
            </a:r>
            <a:r>
              <a:rPr lang="ko-KR" altLang="en-US" sz="1400" dirty="0" smtClean="0">
                <a:solidFill>
                  <a:schemeClr val="bg1"/>
                </a:solidFill>
              </a:rPr>
              <a:t>을 재료로 캐릭터의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능력치를</a:t>
            </a:r>
            <a:r>
              <a:rPr lang="ko-KR" altLang="en-US" sz="1400" dirty="0" smtClean="0">
                <a:solidFill>
                  <a:schemeClr val="bg1"/>
                </a:solidFill>
              </a:rPr>
              <a:t> 추가적으로 상승시킬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64" name="타원 63"/>
          <p:cNvSpPr/>
          <p:nvPr/>
        </p:nvSpPr>
        <p:spPr>
          <a:xfrm>
            <a:off x="4476744" y="4005935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67" name="직사각형 66"/>
          <p:cNvSpPr/>
          <p:nvPr/>
        </p:nvSpPr>
        <p:spPr>
          <a:xfrm>
            <a:off x="1132329" y="4857751"/>
            <a:ext cx="1985521" cy="4826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모서리가 둥근 직사각형 54"/>
          <p:cNvSpPr/>
          <p:nvPr/>
        </p:nvSpPr>
        <p:spPr>
          <a:xfrm>
            <a:off x="3022997" y="4769645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8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8" name="모서리가 둥근 직사각형 67"/>
          <p:cNvSpPr/>
          <p:nvPr/>
        </p:nvSpPr>
        <p:spPr>
          <a:xfrm>
            <a:off x="972182" y="4690424"/>
            <a:ext cx="211750" cy="22743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rgbClr val="FF0000"/>
                </a:solidFill>
              </a:rPr>
              <a:t>7</a:t>
            </a:r>
            <a:endParaRPr lang="ko-KR" altLang="en-US" sz="1400" dirty="0">
              <a:solidFill>
                <a:srgbClr val="FF0000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4827854" y="4712166"/>
            <a:ext cx="86360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스킬</a:t>
            </a:r>
            <a:r>
              <a:rPr lang="en-US" altLang="ko-KR" sz="1400" dirty="0" smtClean="0">
                <a:solidFill>
                  <a:schemeClr val="bg1"/>
                </a:solidFill>
              </a:rPr>
              <a:t> : </a:t>
            </a:r>
            <a:r>
              <a:rPr lang="ko-KR" altLang="en-US" sz="1400" dirty="0" smtClean="0">
                <a:solidFill>
                  <a:schemeClr val="bg1"/>
                </a:solidFill>
              </a:rPr>
              <a:t>해당 캐릭터의 스킬 레벨을 확인할 수 있으며 해당 아이콘을 누르면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각 스킬의 </a:t>
            </a:r>
            <a:r>
              <a:rPr lang="en-US" altLang="ko-KR" sz="1400" dirty="0" smtClean="0">
                <a:solidFill>
                  <a:schemeClr val="bg1"/>
                </a:solidFill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</a:rPr>
            </a:br>
            <a:r>
              <a:rPr lang="en-US" altLang="ko-KR" sz="1400" dirty="0" smtClean="0">
                <a:solidFill>
                  <a:schemeClr val="bg1"/>
                </a:solidFill>
              </a:rPr>
              <a:t>        </a:t>
            </a:r>
            <a:r>
              <a:rPr lang="ko-KR" altLang="en-US" sz="1400" dirty="0" smtClean="0">
                <a:solidFill>
                  <a:schemeClr val="bg1"/>
                </a:solidFill>
              </a:rPr>
              <a:t>상세설명을 볼 수 있고 스킬 레벨 업을 할 수 있는 화면으로 이동합니다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4470399" y="4711936"/>
            <a:ext cx="307319" cy="307319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04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74" y="609382"/>
            <a:ext cx="3350857" cy="548627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340" y="2908832"/>
            <a:ext cx="886299" cy="21544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동일 속성 </a:t>
            </a:r>
            <a:r>
              <a:rPr lang="en-US" altLang="ko-KR" sz="800" dirty="0" smtClean="0"/>
              <a:t>x 1.5</a:t>
            </a:r>
            <a:endParaRPr lang="ko-KR" altLang="en-US" sz="800" dirty="0"/>
          </a:p>
        </p:txBody>
      </p:sp>
      <p:sp>
        <p:nvSpPr>
          <p:cNvPr id="8" name="TextBox 7"/>
          <p:cNvSpPr txBox="1"/>
          <p:nvPr/>
        </p:nvSpPr>
        <p:spPr>
          <a:xfrm>
            <a:off x="4357398" y="1505859"/>
            <a:ext cx="7744407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rgbClr val="FFFF00"/>
                </a:solidFill>
              </a:rPr>
              <a:t>동일 속성의 캐릭터</a:t>
            </a:r>
            <a:r>
              <a:rPr lang="ko-KR" altLang="en-US" sz="1200" dirty="0" smtClean="0">
                <a:solidFill>
                  <a:schemeClr val="bg1"/>
                </a:solidFill>
              </a:rPr>
              <a:t>를 재료로 사용할 시 기본경험치의 </a:t>
            </a:r>
            <a:r>
              <a:rPr lang="en-US" altLang="ko-KR" sz="1200" dirty="0" smtClean="0">
                <a:solidFill>
                  <a:schemeClr val="bg1"/>
                </a:solidFill>
              </a:rPr>
              <a:t>1.5</a:t>
            </a:r>
            <a:r>
              <a:rPr lang="ko-KR" altLang="en-US" sz="1200" dirty="0" smtClean="0">
                <a:solidFill>
                  <a:schemeClr val="bg1"/>
                </a:solidFill>
              </a:rPr>
              <a:t>배의 보너스 경험치를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경험치 캐릭터를 재료로 사용하면 </a:t>
            </a:r>
            <a:r>
              <a:rPr lang="ko-KR" altLang="en-US" sz="1200" dirty="0" smtClean="0">
                <a:solidFill>
                  <a:srgbClr val="00B0F0"/>
                </a:solidFill>
              </a:rPr>
              <a:t>동일한 </a:t>
            </a:r>
            <a:r>
              <a:rPr lang="ko-KR" altLang="en-US" sz="1200" dirty="0" err="1" smtClean="0">
                <a:solidFill>
                  <a:srgbClr val="00B0F0"/>
                </a:solidFill>
              </a:rPr>
              <a:t>희귀도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를</a:t>
            </a:r>
            <a:r>
              <a:rPr lang="ko-KR" altLang="en-US" sz="1200" dirty="0" smtClean="0">
                <a:solidFill>
                  <a:schemeClr val="bg1"/>
                </a:solidFill>
              </a:rPr>
              <a:t> 가진 다른 캐릭터 보다 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</a:rPr>
              <a:t>더 많은 경험치를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재료로 사용하는 캐릭터의 </a:t>
            </a:r>
            <a:r>
              <a:rPr lang="ko-KR" altLang="en-US" sz="1200" dirty="0" smtClean="0">
                <a:solidFill>
                  <a:srgbClr val="00B0F0"/>
                </a:solidFill>
              </a:rPr>
              <a:t>희귀도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레벨</a:t>
            </a:r>
            <a:r>
              <a:rPr lang="ko-KR" altLang="en-US" sz="1200" dirty="0">
                <a:solidFill>
                  <a:schemeClr val="bg1"/>
                </a:solidFill>
              </a:rPr>
              <a:t>이</a:t>
            </a:r>
            <a:r>
              <a:rPr lang="ko-KR" altLang="en-US" sz="1200" dirty="0" smtClean="0">
                <a:solidFill>
                  <a:schemeClr val="bg1"/>
                </a:solidFill>
              </a:rPr>
              <a:t> 높을수록 비용이 증가합니다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재료로 사용하는 캐릭터의 </a:t>
            </a:r>
            <a:r>
              <a:rPr lang="ko-KR" altLang="en-US" sz="1200" dirty="0" smtClean="0">
                <a:solidFill>
                  <a:srgbClr val="00B0F0"/>
                </a:solidFill>
              </a:rPr>
              <a:t>희귀도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이 높을수록 더욱 많은 양의 경험치를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rgbClr val="0070C0"/>
                </a:solidFill>
              </a:rPr>
              <a:t>캐릭터의 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은 최대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계정 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과 동일한 수치까지 올릴 수 있으며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계정 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이 올라갈수록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레벨을 올릴 수 있는 최대치가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계정 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과 동일하게 상승합니다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(</a:t>
            </a:r>
            <a:r>
              <a:rPr lang="ko-KR" altLang="en-US" sz="1200" dirty="0" smtClean="0">
                <a:solidFill>
                  <a:srgbClr val="0070C0"/>
                </a:solidFill>
              </a:rPr>
              <a:t>캐릭터 레벨</a:t>
            </a:r>
            <a:r>
              <a:rPr lang="ko-KR" altLang="en-US" sz="1200" dirty="0" smtClean="0">
                <a:solidFill>
                  <a:schemeClr val="bg1"/>
                </a:solidFill>
              </a:rPr>
              <a:t> 상한선 별도 존재</a:t>
            </a:r>
            <a:r>
              <a:rPr lang="en-US" altLang="ko-KR" sz="1200" dirty="0" smtClean="0">
                <a:solidFill>
                  <a:schemeClr val="bg1"/>
                </a:solidFill>
              </a:rPr>
              <a:t>)</a:t>
            </a:r>
            <a:r>
              <a:rPr lang="ko-KR" altLang="en-US" sz="1200" dirty="0" smtClean="0">
                <a:solidFill>
                  <a:schemeClr val="bg1"/>
                </a:solidFill>
              </a:rPr>
              <a:t> 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92216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769" y="165407"/>
            <a:ext cx="2306537" cy="37377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9988" y="2978948"/>
            <a:ext cx="2306537" cy="3768426"/>
          </a:xfrm>
          <a:prstGeom prst="rect">
            <a:avLst/>
          </a:prstGeom>
        </p:spPr>
      </p:pic>
      <p:cxnSp>
        <p:nvCxnSpPr>
          <p:cNvPr id="5" name="꺾인 연결선 4"/>
          <p:cNvCxnSpPr/>
          <p:nvPr/>
        </p:nvCxnSpPr>
        <p:spPr>
          <a:xfrm flipV="1">
            <a:off x="0" y="2861078"/>
            <a:ext cx="12201525" cy="1190625"/>
          </a:xfrm>
          <a:prstGeom prst="bentConnector3">
            <a:avLst/>
          </a:prstGeom>
          <a:ln w="28575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628568" y="517832"/>
            <a:ext cx="774440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캐릭터는 레벨 업을 할 때마다 </a:t>
            </a:r>
            <a:r>
              <a:rPr lang="ko-KR" altLang="en-US" sz="1200" dirty="0" smtClean="0">
                <a:solidFill>
                  <a:srgbClr val="0070C0"/>
                </a:solidFill>
              </a:rPr>
              <a:t>훈련 포인트</a:t>
            </a:r>
            <a:r>
              <a:rPr lang="ko-KR" altLang="en-US" sz="1200" dirty="0" smtClean="0">
                <a:solidFill>
                  <a:schemeClr val="bg1"/>
                </a:solidFill>
              </a:rPr>
              <a:t>를 획득합니다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캐릭터의 </a:t>
            </a:r>
            <a:r>
              <a:rPr lang="ko-KR" altLang="en-US" sz="1200" dirty="0" smtClean="0">
                <a:solidFill>
                  <a:srgbClr val="0070C0"/>
                </a:solidFill>
              </a:rPr>
              <a:t>훈련 포인트</a:t>
            </a:r>
            <a:r>
              <a:rPr lang="ko-KR" altLang="en-US" sz="1200" dirty="0" smtClean="0">
                <a:solidFill>
                  <a:schemeClr val="bg1"/>
                </a:solidFill>
              </a:rPr>
              <a:t>와 </a:t>
            </a:r>
            <a:r>
              <a:rPr lang="ko-KR" altLang="en-US" sz="1200" dirty="0" smtClean="0">
                <a:solidFill>
                  <a:schemeClr val="accent4"/>
                </a:solidFill>
              </a:rPr>
              <a:t>골드</a:t>
            </a:r>
            <a:r>
              <a:rPr lang="ko-KR" altLang="en-US" sz="1200" dirty="0" smtClean="0">
                <a:solidFill>
                  <a:schemeClr val="bg1"/>
                </a:solidFill>
              </a:rPr>
              <a:t>를 사용하여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능력치를</a:t>
            </a:r>
            <a:r>
              <a:rPr lang="ko-KR" altLang="en-US" sz="1200" dirty="0" smtClean="0">
                <a:solidFill>
                  <a:schemeClr val="bg1"/>
                </a:solidFill>
              </a:rPr>
              <a:t> 상승시킬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훈련을 진행한 캐릭터는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초기화</a:t>
            </a:r>
            <a:r>
              <a:rPr lang="ko-KR" altLang="en-US" sz="1200" dirty="0" smtClean="0">
                <a:solidFill>
                  <a:schemeClr val="bg1"/>
                </a:solidFill>
              </a:rPr>
              <a:t>를 통하여 </a:t>
            </a:r>
            <a:r>
              <a:rPr lang="ko-KR" altLang="en-US" sz="1200" dirty="0" smtClean="0">
                <a:solidFill>
                  <a:srgbClr val="0070C0"/>
                </a:solidFill>
              </a:rPr>
              <a:t>훈련 포인트</a:t>
            </a:r>
            <a:r>
              <a:rPr lang="ko-KR" altLang="en-US" sz="1200" dirty="0" smtClean="0">
                <a:solidFill>
                  <a:schemeClr val="bg1"/>
                </a:solidFill>
              </a:rPr>
              <a:t>를 재분배 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다만 초기화 시 그 때까지 사용한 </a:t>
            </a:r>
            <a:r>
              <a:rPr lang="ko-KR" altLang="en-US" sz="1200" dirty="0" smtClean="0">
                <a:solidFill>
                  <a:schemeClr val="accent4"/>
                </a:solidFill>
              </a:rPr>
              <a:t>골드</a:t>
            </a:r>
            <a:r>
              <a:rPr lang="ko-KR" altLang="en-US" sz="1200" dirty="0" smtClean="0">
                <a:solidFill>
                  <a:schemeClr val="bg1"/>
                </a:solidFill>
              </a:rPr>
              <a:t>는 돌려받을 수 없습니다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546487" y="4460076"/>
            <a:ext cx="6164162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rgbClr val="00B050"/>
                </a:solidFill>
              </a:rPr>
              <a:t>동일한 등급의 캐릭터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</a:rPr>
              <a:t>개와 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정수 아이템</a:t>
            </a:r>
            <a:r>
              <a:rPr lang="ko-KR" altLang="en-US" sz="1200" dirty="0" smtClean="0">
                <a:solidFill>
                  <a:schemeClr val="bg1"/>
                </a:solidFill>
              </a:rPr>
              <a:t>을 재료로 캐릭터를 각성할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각성을 진행하면 캐릭터의 </a:t>
            </a:r>
            <a:r>
              <a:rPr lang="ko-KR" altLang="en-US" sz="1200" dirty="0" smtClean="0">
                <a:solidFill>
                  <a:srgbClr val="FF0000"/>
                </a:solidFill>
              </a:rPr>
              <a:t>등급</a:t>
            </a:r>
            <a:r>
              <a:rPr lang="ko-KR" altLang="en-US" sz="1200" dirty="0" smtClean="0">
                <a:solidFill>
                  <a:schemeClr val="bg1"/>
                </a:solidFill>
              </a:rPr>
              <a:t>이 상승하고 그에 따라 캐릭터의 </a:t>
            </a:r>
            <a:r>
              <a:rPr lang="ko-KR" altLang="en-US" sz="1200" dirty="0" smtClean="0">
                <a:solidFill>
                  <a:srgbClr val="FFFF00"/>
                </a:solidFill>
              </a:rPr>
              <a:t>기본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능력치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와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올릴 수 있는 </a:t>
            </a:r>
            <a:r>
              <a:rPr lang="ko-KR" altLang="en-US" sz="1200" dirty="0" smtClean="0">
                <a:solidFill>
                  <a:srgbClr val="FFFF00"/>
                </a:solidFill>
              </a:rPr>
              <a:t>스킬 레벨의 최대치</a:t>
            </a:r>
            <a:r>
              <a:rPr lang="ko-KR" altLang="en-US" sz="1200" dirty="0" smtClean="0">
                <a:solidFill>
                  <a:schemeClr val="bg1"/>
                </a:solidFill>
              </a:rPr>
              <a:t>가 증가합니다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캐릭터의 </a:t>
            </a:r>
            <a:r>
              <a:rPr lang="ko-KR" altLang="en-US" sz="1200" dirty="0" err="1" smtClean="0">
                <a:solidFill>
                  <a:srgbClr val="0070C0"/>
                </a:solidFill>
              </a:rPr>
              <a:t>희귀도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에</a:t>
            </a:r>
            <a:r>
              <a:rPr lang="ko-KR" altLang="en-US" sz="1200" dirty="0" smtClean="0">
                <a:solidFill>
                  <a:schemeClr val="bg1"/>
                </a:solidFill>
              </a:rPr>
              <a:t> 따라 획득 시의 등급은 다르지만 올릴 수 있는 </a:t>
            </a:r>
            <a:r>
              <a:rPr lang="ko-KR" altLang="en-US" sz="1200" dirty="0" smtClean="0">
                <a:solidFill>
                  <a:srgbClr val="FF0000"/>
                </a:solidFill>
              </a:rPr>
              <a:t>등급의 최대치</a:t>
            </a:r>
            <a:r>
              <a:rPr lang="ko-KR" altLang="en-US" sz="1200" dirty="0" smtClean="0">
                <a:solidFill>
                  <a:schemeClr val="bg1"/>
                </a:solidFill>
              </a:rPr>
              <a:t>는 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모든 캐릭터가 동일합니다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89246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868" y="2329932"/>
            <a:ext cx="2467269" cy="404948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3090" y="2329932"/>
            <a:ext cx="2460385" cy="4049486"/>
          </a:xfrm>
          <a:prstGeom prst="rect">
            <a:avLst/>
          </a:prstGeom>
        </p:spPr>
      </p:pic>
      <p:sp>
        <p:nvSpPr>
          <p:cNvPr id="4" name="타원 3"/>
          <p:cNvSpPr/>
          <p:nvPr/>
        </p:nvSpPr>
        <p:spPr>
          <a:xfrm>
            <a:off x="2834038" y="3906806"/>
            <a:ext cx="546558" cy="546558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4" idx="6"/>
            <a:endCxn id="3" idx="1"/>
          </p:cNvCxnSpPr>
          <p:nvPr/>
        </p:nvCxnSpPr>
        <p:spPr>
          <a:xfrm>
            <a:off x="3380596" y="4180085"/>
            <a:ext cx="1532494" cy="174590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5585947" y="3817938"/>
            <a:ext cx="1713508" cy="5334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3428" y="2329932"/>
            <a:ext cx="2471377" cy="4049486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2369502" y="5938128"/>
            <a:ext cx="487998" cy="47219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구부러진 연결선 12"/>
          <p:cNvCxnSpPr>
            <a:stCxn id="12" idx="2"/>
            <a:endCxn id="11" idx="2"/>
          </p:cNvCxnSpPr>
          <p:nvPr/>
        </p:nvCxnSpPr>
        <p:spPr>
          <a:xfrm rot="5400000" flipH="1" flipV="1">
            <a:off x="6250855" y="2742064"/>
            <a:ext cx="30907" cy="7305616"/>
          </a:xfrm>
          <a:prstGeom prst="curvedConnector3">
            <a:avLst>
              <a:gd name="adj1" fmla="val -739638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/>
          <p:nvPr/>
        </p:nvCxnSpPr>
        <p:spPr>
          <a:xfrm>
            <a:off x="0" y="66675"/>
            <a:ext cx="12192000" cy="0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1041918" y="676774"/>
            <a:ext cx="11150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룬 콘텐츠는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계정 레벨 </a:t>
            </a:r>
            <a:r>
              <a:rPr lang="en-US" altLang="ko-KR" sz="1200" dirty="0" smtClean="0">
                <a:solidFill>
                  <a:schemeClr val="bg1"/>
                </a:solidFill>
              </a:rPr>
              <a:t>15</a:t>
            </a:r>
            <a:r>
              <a:rPr lang="ko-KR" altLang="en-US" sz="1200" dirty="0" smtClean="0">
                <a:solidFill>
                  <a:schemeClr val="bg1"/>
                </a:solidFill>
              </a:rPr>
              <a:t>부터 개방됩니다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룬은 한 캐릭터 당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모양별로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1</a:t>
            </a:r>
            <a:r>
              <a:rPr lang="ko-KR" altLang="en-US" sz="1200" dirty="0" smtClean="0">
                <a:solidFill>
                  <a:schemeClr val="bg1"/>
                </a:solidFill>
              </a:rPr>
              <a:t>개씩 총 </a:t>
            </a:r>
            <a:r>
              <a:rPr lang="en-US" altLang="ko-KR" sz="1200" dirty="0" smtClean="0">
                <a:solidFill>
                  <a:schemeClr val="bg1"/>
                </a:solidFill>
              </a:rPr>
              <a:t>5</a:t>
            </a:r>
            <a:r>
              <a:rPr lang="ko-KR" altLang="en-US" sz="1200" dirty="0" smtClean="0">
                <a:solidFill>
                  <a:schemeClr val="bg1"/>
                </a:solidFill>
              </a:rPr>
              <a:t>개를 장착할 수 있으며 동일한 종류의 룬을 장착하면 </a:t>
            </a:r>
            <a:r>
              <a:rPr lang="ko-KR" altLang="en-US" sz="1200" dirty="0" smtClean="0">
                <a:solidFill>
                  <a:srgbClr val="0070C0"/>
                </a:solidFill>
              </a:rPr>
              <a:t>세트 효과</a:t>
            </a:r>
            <a:r>
              <a:rPr lang="ko-KR" altLang="en-US" sz="1200" dirty="0" smtClean="0">
                <a:solidFill>
                  <a:schemeClr val="bg1"/>
                </a:solidFill>
              </a:rPr>
              <a:t>를 적용 받습니다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룬은 각종 콘텐츠를 통하여 획득할 수 있으며 룬을 장착하면 해당 룬의 효과를 적용 받습니다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동일한 모양과 등급의 룬 </a:t>
            </a:r>
            <a:r>
              <a:rPr lang="en-US" altLang="ko-KR" sz="1200" dirty="0" smtClean="0">
                <a:solidFill>
                  <a:schemeClr val="bg1"/>
                </a:solidFill>
              </a:rPr>
              <a:t>3</a:t>
            </a:r>
            <a:r>
              <a:rPr lang="ko-KR" altLang="en-US" sz="1200" dirty="0" smtClean="0">
                <a:solidFill>
                  <a:schemeClr val="bg1"/>
                </a:solidFill>
              </a:rPr>
              <a:t>개를 합성하여 정해진 확률에 의해 </a:t>
            </a:r>
            <a:r>
              <a:rPr lang="ko-KR" altLang="en-US" sz="1200" dirty="0" smtClean="0">
                <a:solidFill>
                  <a:srgbClr val="00B050"/>
                </a:solidFill>
              </a:rPr>
              <a:t>상위 등급의 룬</a:t>
            </a:r>
            <a:r>
              <a:rPr lang="ko-KR" altLang="en-US" sz="1200" dirty="0" smtClean="0">
                <a:solidFill>
                  <a:schemeClr val="bg1"/>
                </a:solidFill>
              </a:rPr>
              <a:t>을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25185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9" y="5702300"/>
            <a:ext cx="1022878" cy="9804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8314" y="2616197"/>
            <a:ext cx="2011708" cy="332422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544" y="2616200"/>
            <a:ext cx="2021488" cy="33242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082" y="2616198"/>
            <a:ext cx="2025572" cy="332422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553289" y="4278311"/>
            <a:ext cx="497502" cy="236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962738" y="5164136"/>
            <a:ext cx="1669077" cy="28077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구부러진 연결선 7"/>
          <p:cNvCxnSpPr>
            <a:stCxn id="7" idx="2"/>
            <a:endCxn id="3" idx="2"/>
          </p:cNvCxnSpPr>
          <p:nvPr/>
        </p:nvCxnSpPr>
        <p:spPr>
          <a:xfrm rot="16200000" flipH="1">
            <a:off x="5447969" y="1794222"/>
            <a:ext cx="495507" cy="7796891"/>
          </a:xfrm>
          <a:prstGeom prst="curvedConnector3">
            <a:avLst>
              <a:gd name="adj1" fmla="val 146135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구부러진 연결선 10"/>
          <p:cNvCxnSpPr>
            <a:stCxn id="6" idx="3"/>
            <a:endCxn id="5" idx="1"/>
          </p:cNvCxnSpPr>
          <p:nvPr/>
        </p:nvCxnSpPr>
        <p:spPr>
          <a:xfrm flipV="1">
            <a:off x="2050791" y="4278311"/>
            <a:ext cx="1270291" cy="118270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1041918" y="676774"/>
            <a:ext cx="1115008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-DNA</a:t>
            </a:r>
            <a:r>
              <a:rPr lang="ko-KR" altLang="en-US" sz="1200" dirty="0" smtClean="0">
                <a:solidFill>
                  <a:schemeClr val="bg1"/>
                </a:solidFill>
              </a:rPr>
              <a:t> 콘텐츠는 </a:t>
            </a:r>
            <a:r>
              <a:rPr lang="ko-KR" altLang="en-US" sz="1200" dirty="0" smtClean="0">
                <a:solidFill>
                  <a:srgbClr val="FF0000"/>
                </a:solidFill>
              </a:rPr>
              <a:t>계정 레벨 </a:t>
            </a:r>
            <a:r>
              <a:rPr lang="en-US" altLang="ko-KR" sz="1200" dirty="0" smtClean="0">
                <a:solidFill>
                  <a:schemeClr val="bg1"/>
                </a:solidFill>
              </a:rPr>
              <a:t>20</a:t>
            </a:r>
            <a:r>
              <a:rPr lang="ko-KR" altLang="en-US" sz="1200" dirty="0" smtClean="0">
                <a:solidFill>
                  <a:schemeClr val="bg1"/>
                </a:solidFill>
              </a:rPr>
              <a:t>부터 개방됩니다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캐릭터를 획득할 시 </a:t>
            </a:r>
            <a:r>
              <a:rPr lang="en-US" altLang="ko-KR" sz="1200" dirty="0" smtClean="0">
                <a:solidFill>
                  <a:schemeClr val="bg1"/>
                </a:solidFill>
              </a:rPr>
              <a:t>D, N, A </a:t>
            </a:r>
            <a:r>
              <a:rPr lang="ko-KR" altLang="en-US" sz="1200" dirty="0" smtClean="0">
                <a:solidFill>
                  <a:schemeClr val="bg1"/>
                </a:solidFill>
              </a:rPr>
              <a:t>중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랜덤하게</a:t>
            </a:r>
            <a:r>
              <a:rPr lang="ko-KR" altLang="en-US" sz="1200" dirty="0" smtClean="0">
                <a:solidFill>
                  <a:schemeClr val="bg1"/>
                </a:solidFill>
              </a:rPr>
              <a:t> 하나의 능력이 부여됩니다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비어있는 </a:t>
            </a:r>
            <a:r>
              <a:rPr lang="en-US" altLang="ko-KR" sz="1200" dirty="0" smtClean="0">
                <a:solidFill>
                  <a:schemeClr val="bg1"/>
                </a:solidFill>
              </a:rPr>
              <a:t>DNA</a:t>
            </a:r>
            <a:r>
              <a:rPr lang="ko-KR" altLang="en-US" sz="1200" dirty="0" smtClean="0">
                <a:solidFill>
                  <a:schemeClr val="bg1"/>
                </a:solidFill>
              </a:rPr>
              <a:t>능력과 </a:t>
            </a:r>
            <a:r>
              <a:rPr lang="ko-KR" altLang="en-US" sz="1200" dirty="0" err="1" smtClean="0">
                <a:solidFill>
                  <a:schemeClr val="bg1"/>
                </a:solidFill>
              </a:rPr>
              <a:t>부여받은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r>
              <a:rPr lang="en-US" altLang="ko-KR" sz="1200" dirty="0" smtClean="0">
                <a:solidFill>
                  <a:schemeClr val="bg1"/>
                </a:solidFill>
              </a:rPr>
              <a:t>DNA</a:t>
            </a:r>
            <a:r>
              <a:rPr lang="ko-KR" altLang="en-US" sz="1200" dirty="0" smtClean="0">
                <a:solidFill>
                  <a:schemeClr val="bg1"/>
                </a:solidFill>
              </a:rPr>
              <a:t>능력 모두 동일한 캐릭터의 </a:t>
            </a:r>
            <a:r>
              <a:rPr lang="en-US" altLang="ko-KR" sz="1200" dirty="0" smtClean="0">
                <a:solidFill>
                  <a:srgbClr val="00B050"/>
                </a:solidFill>
              </a:rPr>
              <a:t>DNA</a:t>
            </a:r>
            <a:r>
              <a:rPr lang="ko-KR" altLang="en-US" sz="1200" dirty="0" smtClean="0">
                <a:solidFill>
                  <a:srgbClr val="00B050"/>
                </a:solidFill>
              </a:rPr>
              <a:t>능력을 주입</a:t>
            </a:r>
            <a:r>
              <a:rPr lang="ko-KR" altLang="en-US" sz="1200" dirty="0" smtClean="0">
                <a:solidFill>
                  <a:schemeClr val="bg1"/>
                </a:solidFill>
              </a:rPr>
              <a:t>시켜 가져올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en-US" altLang="ko-KR" sz="1200" dirty="0" smtClean="0">
                <a:solidFill>
                  <a:srgbClr val="00B050"/>
                </a:solidFill>
              </a:rPr>
              <a:t>DNA </a:t>
            </a:r>
            <a:r>
              <a:rPr lang="ko-KR" altLang="en-US" sz="1200" dirty="0" smtClean="0">
                <a:solidFill>
                  <a:srgbClr val="00B050"/>
                </a:solidFill>
              </a:rPr>
              <a:t>주입</a:t>
            </a:r>
            <a:r>
              <a:rPr lang="ko-KR" altLang="en-US" sz="1200" dirty="0" smtClean="0">
                <a:solidFill>
                  <a:schemeClr val="bg1"/>
                </a:solidFill>
              </a:rPr>
              <a:t> 시 재료로 사용된 캐릭터의 </a:t>
            </a:r>
            <a:r>
              <a:rPr lang="en-US" altLang="ko-KR" sz="1200" dirty="0" smtClean="0">
                <a:solidFill>
                  <a:schemeClr val="bg1"/>
                </a:solidFill>
              </a:rPr>
              <a:t>DNA</a:t>
            </a:r>
            <a:r>
              <a:rPr lang="ko-KR" altLang="en-US" sz="1200" dirty="0" smtClean="0">
                <a:solidFill>
                  <a:schemeClr val="bg1"/>
                </a:solidFill>
              </a:rPr>
              <a:t>능력은 사라지고 주입 비용으로 </a:t>
            </a:r>
            <a:r>
              <a:rPr lang="ko-KR" altLang="en-US" sz="1200" dirty="0" smtClean="0">
                <a:solidFill>
                  <a:srgbClr val="0070C0"/>
                </a:solidFill>
              </a:rPr>
              <a:t>다이아</a:t>
            </a:r>
            <a:r>
              <a:rPr lang="ko-KR" altLang="en-US" sz="1200" dirty="0" smtClean="0">
                <a:solidFill>
                  <a:schemeClr val="bg1"/>
                </a:solidFill>
              </a:rPr>
              <a:t>가 소모됩니다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-DNA</a:t>
            </a:r>
            <a:r>
              <a:rPr lang="ko-KR" altLang="en-US" sz="1200" dirty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레벨 업을 위해서는 각 </a:t>
            </a:r>
            <a:r>
              <a:rPr lang="en-US" altLang="ko-KR" sz="1200" dirty="0" smtClean="0">
                <a:solidFill>
                  <a:srgbClr val="FFFF00"/>
                </a:solidFill>
              </a:rPr>
              <a:t>D, N, A </a:t>
            </a:r>
            <a:r>
              <a:rPr lang="ko-KR" altLang="en-US" sz="1200" dirty="0" smtClean="0">
                <a:solidFill>
                  <a:srgbClr val="FFFF00"/>
                </a:solidFill>
              </a:rPr>
              <a:t>유전자 아이템</a:t>
            </a:r>
            <a:r>
              <a:rPr lang="ko-KR" altLang="en-US" sz="1200" dirty="0" smtClean="0">
                <a:solidFill>
                  <a:schemeClr val="bg1"/>
                </a:solidFill>
              </a:rPr>
              <a:t>이 사용되며 캐릭터 분해와 상점을 통하여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6852" y="2616196"/>
            <a:ext cx="2041263" cy="3324225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3391807" y="3525057"/>
            <a:ext cx="1861327" cy="42179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구부러진 연결선 21"/>
          <p:cNvCxnSpPr>
            <a:stCxn id="21" idx="3"/>
            <a:endCxn id="15" idx="1"/>
          </p:cNvCxnSpPr>
          <p:nvPr/>
        </p:nvCxnSpPr>
        <p:spPr>
          <a:xfrm>
            <a:off x="5253134" y="3735953"/>
            <a:ext cx="693718" cy="54235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/>
          <p:cNvSpPr/>
          <p:nvPr/>
        </p:nvSpPr>
        <p:spPr>
          <a:xfrm>
            <a:off x="7124700" y="4842702"/>
            <a:ext cx="157162" cy="123825"/>
          </a:xfrm>
          <a:prstGeom prst="rect">
            <a:avLst/>
          </a:prstGeom>
          <a:solidFill>
            <a:srgbClr val="5F6E7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4504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장비 콘텐츠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1140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8132" y="2132463"/>
            <a:ext cx="2570816" cy="423275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177" y="2154055"/>
            <a:ext cx="2597080" cy="423707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1123905" y="3012879"/>
            <a:ext cx="402291" cy="425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3"/>
            <a:endCxn id="15" idx="1"/>
          </p:cNvCxnSpPr>
          <p:nvPr/>
        </p:nvCxnSpPr>
        <p:spPr>
          <a:xfrm>
            <a:off x="1526196" y="3225741"/>
            <a:ext cx="3341936" cy="1023100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55384" y="138759"/>
            <a:ext cx="5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가이드는 테스트 환경에서 작성되었으므로 추후 변경될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2" name="직선 연결선 11"/>
          <p:cNvCxnSpPr/>
          <p:nvPr/>
        </p:nvCxnSpPr>
        <p:spPr>
          <a:xfrm>
            <a:off x="155384" y="502998"/>
            <a:ext cx="5564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8499" y="584809"/>
            <a:ext cx="11150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메인 홈의 캐릭터 버튼을 클릭하고 원하는 캐릭터를 선택하면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해당 캐릭터가 장착하고 있는 장비가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원하는 부위를 선택했다면 다음과 같이 장비를 장착할 수 있습니다</a:t>
            </a:r>
            <a:endParaRPr lang="en-US" altLang="ko-KR" sz="14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장착한 장비 외에 다른 장비로 바꾸고 싶다면 다음과 같이 장비를 교체할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장비는 해당 캐릭터와 </a:t>
            </a:r>
            <a:r>
              <a:rPr lang="ko-KR" altLang="en-US" sz="1400" dirty="0" smtClean="0">
                <a:solidFill>
                  <a:srgbClr val="FFFF00"/>
                </a:solidFill>
              </a:rPr>
              <a:t>동일한 속성</a:t>
            </a:r>
            <a:r>
              <a:rPr lang="ko-KR" altLang="en-US" sz="1400" dirty="0" smtClean="0">
                <a:solidFill>
                  <a:schemeClr val="bg1"/>
                </a:solidFill>
              </a:rPr>
              <a:t>의 장비 혹은 </a:t>
            </a:r>
            <a:r>
              <a:rPr lang="ko-KR" altLang="en-US" sz="1400" dirty="0" smtClean="0">
                <a:solidFill>
                  <a:srgbClr val="FF0000"/>
                </a:solidFill>
              </a:rPr>
              <a:t>전용 무기</a:t>
            </a:r>
            <a:r>
              <a:rPr lang="ko-KR" altLang="en-US" sz="1400" dirty="0" smtClean="0">
                <a:solidFill>
                  <a:schemeClr val="bg1"/>
                </a:solidFill>
              </a:rPr>
              <a:t> 이외에는 장착할 수 없습니다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3823" y="2132463"/>
            <a:ext cx="2587134" cy="4230664"/>
          </a:xfrm>
          <a:prstGeom prst="rect">
            <a:avLst/>
          </a:prstGeom>
        </p:spPr>
      </p:pic>
      <p:cxnSp>
        <p:nvCxnSpPr>
          <p:cNvPr id="23" name="구부러진 연결선 22"/>
          <p:cNvCxnSpPr>
            <a:stCxn id="15" idx="3"/>
            <a:endCxn id="21" idx="1"/>
          </p:cNvCxnSpPr>
          <p:nvPr/>
        </p:nvCxnSpPr>
        <p:spPr>
          <a:xfrm flipV="1">
            <a:off x="7438948" y="4247795"/>
            <a:ext cx="1204875" cy="1046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41386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6948" y="1456008"/>
            <a:ext cx="2603437" cy="42370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2223148" y="2324358"/>
            <a:ext cx="402291" cy="425723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구부러진 연결선 9"/>
          <p:cNvCxnSpPr>
            <a:stCxn id="8" idx="3"/>
            <a:endCxn id="3" idx="1"/>
          </p:cNvCxnSpPr>
          <p:nvPr/>
        </p:nvCxnSpPr>
        <p:spPr>
          <a:xfrm>
            <a:off x="2625439" y="2537220"/>
            <a:ext cx="4379258" cy="104839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578499" y="219247"/>
            <a:ext cx="1115008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메인 홈의 캐릭터 버튼을 클릭하고 원하는 캐릭터를 선택하면</a:t>
            </a:r>
            <a:r>
              <a:rPr lang="en-US" altLang="ko-KR" sz="1400" dirty="0">
                <a:solidFill>
                  <a:schemeClr val="bg1"/>
                </a:solidFill>
              </a:rPr>
              <a:t> </a:t>
            </a:r>
            <a:r>
              <a:rPr lang="ko-KR" altLang="en-US" sz="1400" dirty="0" smtClean="0">
                <a:solidFill>
                  <a:schemeClr val="bg1"/>
                </a:solidFill>
              </a:rPr>
              <a:t>해당 캐릭터가 장착하고 있는 장비가 표시됩니다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착용하고 있는 장비를 선택하면 장비를 강화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교체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해제할 수 있고 문양을 부착할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697" y="1456008"/>
            <a:ext cx="2603437" cy="4259222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7327251" y="4448175"/>
            <a:ext cx="1958327" cy="3048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1982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251" y="944179"/>
            <a:ext cx="2985299" cy="487578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45341" y="3117191"/>
            <a:ext cx="886299" cy="215444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ko-KR" altLang="en-US" sz="800" dirty="0" smtClean="0"/>
              <a:t>동일 속성 </a:t>
            </a:r>
            <a:r>
              <a:rPr lang="en-US" altLang="ko-KR" sz="800" dirty="0" smtClean="0"/>
              <a:t>x 1.5</a:t>
            </a:r>
            <a:endParaRPr lang="ko-KR" altLang="en-US" sz="800" dirty="0"/>
          </a:p>
        </p:txBody>
      </p:sp>
      <p:sp>
        <p:nvSpPr>
          <p:cNvPr id="6" name="TextBox 5"/>
          <p:cNvSpPr txBox="1"/>
          <p:nvPr/>
        </p:nvSpPr>
        <p:spPr>
          <a:xfrm>
            <a:off x="3853544" y="1535413"/>
            <a:ext cx="1115008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장비 강화 시 부위에 상관 없이 모든 종류의 장비를 강화 재료로 사용할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장비 강화 시 부위에 상관 없이 </a:t>
            </a:r>
            <a:r>
              <a:rPr lang="ko-KR" altLang="en-US" sz="1200" dirty="0" smtClean="0">
                <a:solidFill>
                  <a:srgbClr val="FFFF00"/>
                </a:solidFill>
              </a:rPr>
              <a:t>동일한 속성의 장비</a:t>
            </a:r>
            <a:r>
              <a:rPr lang="ko-KR" altLang="en-US" sz="1200" dirty="0" smtClean="0">
                <a:solidFill>
                  <a:schemeClr val="bg1"/>
                </a:solidFill>
              </a:rPr>
              <a:t>를 재료로 사용하면 기본 경험치의 </a:t>
            </a:r>
            <a:r>
              <a:rPr lang="en-US" altLang="ko-KR" sz="1200" dirty="0" smtClean="0">
                <a:solidFill>
                  <a:schemeClr val="bg1"/>
                </a:solidFill>
              </a:rPr>
              <a:t>1.5</a:t>
            </a:r>
            <a:r>
              <a:rPr lang="ko-KR" altLang="en-US" sz="1200" dirty="0" smtClean="0">
                <a:solidFill>
                  <a:schemeClr val="bg1"/>
                </a:solidFill>
              </a:rPr>
              <a:t>배 보너스 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  </a:t>
            </a:r>
            <a:r>
              <a:rPr lang="ko-KR" altLang="en-US" sz="1200" dirty="0" smtClean="0">
                <a:solidFill>
                  <a:schemeClr val="bg1"/>
                </a:solidFill>
              </a:rPr>
              <a:t>경험치를 획득합니다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rgbClr val="0070C0"/>
                </a:solidFill>
              </a:rPr>
              <a:t>장비 경험치</a:t>
            </a:r>
            <a:r>
              <a:rPr lang="ko-KR" altLang="en-US" sz="1200" dirty="0" smtClean="0">
                <a:solidFill>
                  <a:schemeClr val="bg1"/>
                </a:solidFill>
              </a:rPr>
              <a:t>를 재료로 사용하면 동일한 등급의 장비를 재료로 사용하는 것 보다</a:t>
            </a:r>
            <a:r>
              <a:rPr lang="en-US" altLang="ko-KR" sz="1200" dirty="0" smtClean="0">
                <a:solidFill>
                  <a:schemeClr val="bg1"/>
                </a:solidFill>
              </a:rPr>
              <a:t/>
            </a:r>
            <a:br>
              <a:rPr lang="en-US" altLang="ko-KR" sz="1200" dirty="0" smtClean="0">
                <a:solidFill>
                  <a:schemeClr val="bg1"/>
                </a:solidFill>
              </a:rPr>
            </a:br>
            <a:r>
              <a:rPr lang="en-US" altLang="ko-KR" sz="1200" dirty="0" smtClean="0">
                <a:solidFill>
                  <a:schemeClr val="bg1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많은 양의 경험치를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재료로 사용하는 장비의 </a:t>
            </a:r>
            <a:r>
              <a:rPr lang="ko-KR" altLang="en-US" sz="1200" dirty="0" smtClean="0">
                <a:solidFill>
                  <a:srgbClr val="FF0000"/>
                </a:solidFill>
              </a:rPr>
              <a:t>희귀도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강화 수치</a:t>
            </a:r>
            <a:r>
              <a:rPr lang="ko-KR" altLang="en-US" sz="1200" dirty="0" smtClean="0">
                <a:solidFill>
                  <a:schemeClr val="bg1"/>
                </a:solidFill>
              </a:rPr>
              <a:t>가 높을수록 비용이 증가합니다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재료로 사용하는 장비의 </a:t>
            </a:r>
            <a:r>
              <a:rPr lang="ko-KR" altLang="en-US" sz="1200" dirty="0" smtClean="0">
                <a:solidFill>
                  <a:srgbClr val="FF0000"/>
                </a:solidFill>
              </a:rPr>
              <a:t>희귀도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00B050"/>
                </a:solidFill>
              </a:rPr>
              <a:t>강화 수치</a:t>
            </a:r>
            <a:r>
              <a:rPr lang="ko-KR" altLang="en-US" sz="1200" dirty="0" smtClean="0">
                <a:solidFill>
                  <a:schemeClr val="bg1"/>
                </a:solidFill>
              </a:rPr>
              <a:t>가 높을수록 더욱 많은 양의 경험치를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sz="1200" dirty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2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72055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55384" y="138759"/>
            <a:ext cx="5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가이드는 테스트 환경에서 작성되었으므로 추후 변경될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5384" y="502998"/>
            <a:ext cx="5564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3677" y="2552246"/>
            <a:ext cx="2205613" cy="363592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054" y="2552246"/>
            <a:ext cx="2207364" cy="3635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183" y="2552246"/>
            <a:ext cx="2207364" cy="364326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587625" y="5146675"/>
            <a:ext cx="651665" cy="5461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구부러진 연결선 10"/>
          <p:cNvCxnSpPr>
            <a:stCxn id="9" idx="3"/>
            <a:endCxn id="7" idx="1"/>
          </p:cNvCxnSpPr>
          <p:nvPr/>
        </p:nvCxnSpPr>
        <p:spPr>
          <a:xfrm flipV="1">
            <a:off x="3239290" y="4370206"/>
            <a:ext cx="1527764" cy="1049519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620" y="3300118"/>
            <a:ext cx="434335" cy="1204930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6619875" y="2967038"/>
            <a:ext cx="330200" cy="29021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567487" y="3290890"/>
            <a:ext cx="428625" cy="120967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구부러진 연결선 15"/>
          <p:cNvCxnSpPr>
            <a:stCxn id="12" idx="3"/>
            <a:endCxn id="8" idx="1"/>
          </p:cNvCxnSpPr>
          <p:nvPr/>
        </p:nvCxnSpPr>
        <p:spPr>
          <a:xfrm>
            <a:off x="6986955" y="3902583"/>
            <a:ext cx="1515228" cy="471296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578499" y="584809"/>
            <a:ext cx="1115008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메인 로비에서 이동할 수 있는 시나리오는 원작 </a:t>
            </a:r>
            <a:r>
              <a:rPr lang="ko-KR" altLang="en-US" sz="1200" dirty="0" smtClean="0">
                <a:solidFill>
                  <a:srgbClr val="FF0000"/>
                </a:solidFill>
              </a:rPr>
              <a:t>웹툰 신도림</a:t>
            </a:r>
            <a:r>
              <a:rPr lang="ko-KR" altLang="en-US" sz="1200" dirty="0" smtClean="0">
                <a:solidFill>
                  <a:schemeClr val="bg1"/>
                </a:solidFill>
              </a:rPr>
              <a:t>의 스토리를 느끼며 게임을 즐길 수 있는 모드입니다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시나리오는 가장 주된 게임 플레이 모드로 경험치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아이템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bg1"/>
                </a:solidFill>
              </a:rPr>
              <a:t>골드 등 캐릭터를 성장시키기 위해 필요한 모든 것을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시나리오는 난이도에 따라 </a:t>
            </a:r>
            <a:r>
              <a:rPr lang="ko-KR" altLang="en-US" sz="1200" dirty="0" smtClean="0">
                <a:solidFill>
                  <a:srgbClr val="FFFF00"/>
                </a:solidFill>
              </a:rPr>
              <a:t>보통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chemeClr val="accent2"/>
                </a:solidFill>
              </a:rPr>
              <a:t>어려움</a:t>
            </a:r>
            <a:r>
              <a:rPr lang="en-US" altLang="ko-KR" sz="1200" dirty="0" smtClean="0">
                <a:solidFill>
                  <a:schemeClr val="bg1"/>
                </a:solidFill>
              </a:rPr>
              <a:t>, </a:t>
            </a:r>
            <a:r>
              <a:rPr lang="ko-KR" altLang="en-US" sz="1200" dirty="0" smtClean="0">
                <a:solidFill>
                  <a:srgbClr val="FF0000"/>
                </a:solidFill>
              </a:rPr>
              <a:t>지옥</a:t>
            </a:r>
            <a:r>
              <a:rPr lang="ko-KR" altLang="en-US" sz="1200" dirty="0" smtClean="0">
                <a:solidFill>
                  <a:schemeClr val="bg1"/>
                </a:solidFill>
              </a:rPr>
              <a:t>으로 나뉘어져 있으며 스테이지 선택 화면 오른쪽 위의 버튼을 눌러 난이도를 선택할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다음 난이도는 해당 에피소드를 모두 클리어하여야 입장할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난이도마다 획득할 수 있는 아이템의 종류가 달라 원하는 아이템을 얻을 수 있는 난이도를 선택해야 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0075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99" y="2401128"/>
            <a:ext cx="2007306" cy="330117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756" y="2401128"/>
            <a:ext cx="2015580" cy="330117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9" y="5702300"/>
            <a:ext cx="1022878" cy="98041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633537" y="3794331"/>
            <a:ext cx="1897230" cy="2790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꺾인 연결선 12"/>
          <p:cNvCxnSpPr>
            <a:stCxn id="9" idx="3"/>
            <a:endCxn id="5" idx="1"/>
          </p:cNvCxnSpPr>
          <p:nvPr/>
        </p:nvCxnSpPr>
        <p:spPr>
          <a:xfrm>
            <a:off x="2530767" y="3933864"/>
            <a:ext cx="877989" cy="117850"/>
          </a:xfrm>
          <a:prstGeom prst="bent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3460764" y="3692202"/>
            <a:ext cx="1928500" cy="3631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78499" y="656621"/>
            <a:ext cx="11150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각 장비는 등급에 따라 정해진 개수의 문양을 장착할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각 콘텐츠를 통해 획득한 문양을 장비에 장착할 시에 문양에 따른 추가 효과가 장비에 부여됩니다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장착한 문양은 언제든지 교체할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smtClean="0">
                <a:solidFill>
                  <a:schemeClr val="bg1"/>
                </a:solidFill>
              </a:rPr>
              <a:t>각 문양은 등급에 따라 능력치의 수치가 다르고 장착할 수 있는 부위가 정해져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7287" y="2401128"/>
            <a:ext cx="2009760" cy="3301172"/>
          </a:xfrm>
          <a:prstGeom prst="rect">
            <a:avLst/>
          </a:prstGeom>
        </p:spPr>
      </p:pic>
      <p:cxnSp>
        <p:nvCxnSpPr>
          <p:cNvPr id="20" name="꺾인 연결선 19"/>
          <p:cNvCxnSpPr>
            <a:stCxn id="14" idx="3"/>
            <a:endCxn id="16" idx="1"/>
          </p:cNvCxnSpPr>
          <p:nvPr/>
        </p:nvCxnSpPr>
        <p:spPr>
          <a:xfrm>
            <a:off x="5389264" y="3873762"/>
            <a:ext cx="858023" cy="177952"/>
          </a:xfrm>
          <a:prstGeom prst="bent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그림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69416" y="3028752"/>
            <a:ext cx="2455962" cy="1690018"/>
          </a:xfrm>
          <a:prstGeom prst="rect">
            <a:avLst/>
          </a:prstGeom>
        </p:spPr>
      </p:pic>
      <p:sp>
        <p:nvSpPr>
          <p:cNvPr id="30" name="직사각형 29"/>
          <p:cNvSpPr/>
          <p:nvPr/>
        </p:nvSpPr>
        <p:spPr>
          <a:xfrm>
            <a:off x="9590016" y="3673994"/>
            <a:ext cx="726080" cy="27063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0286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 smtClean="0"/>
              <a:t>뉴클리어</a:t>
            </a:r>
            <a:r>
              <a:rPr lang="ko-KR" altLang="en-US" dirty="0" smtClean="0"/>
              <a:t> 모드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9318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7898" y="1544433"/>
            <a:ext cx="2932043" cy="4833429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824760" y="5867012"/>
            <a:ext cx="298713" cy="2874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3851" y="1544433"/>
            <a:ext cx="2939143" cy="483365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155384" y="138759"/>
            <a:ext cx="5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가이드는 테스트 환경에서 작성되었으므로 추후 변경될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9" name="직선 연결선 18"/>
          <p:cNvCxnSpPr/>
          <p:nvPr/>
        </p:nvCxnSpPr>
        <p:spPr>
          <a:xfrm>
            <a:off x="155384" y="502998"/>
            <a:ext cx="5564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직사각형 3"/>
          <p:cNvSpPr/>
          <p:nvPr/>
        </p:nvSpPr>
        <p:spPr>
          <a:xfrm>
            <a:off x="8630817" y="5192875"/>
            <a:ext cx="429208" cy="4385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578499" y="584809"/>
            <a:ext cx="111500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스테이지를 클리어하면 스테이지 밑에 원자력 아이콘이 활성화 되면서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뉴클리어</a:t>
            </a:r>
            <a:r>
              <a:rPr lang="ko-KR" altLang="en-US" sz="1200" dirty="0" smtClean="0">
                <a:solidFill>
                  <a:srgbClr val="FFFF00"/>
                </a:solidFill>
              </a:rPr>
              <a:t> 모드</a:t>
            </a:r>
            <a:r>
              <a:rPr lang="ko-KR" altLang="en-US" sz="1200" dirty="0" smtClean="0">
                <a:solidFill>
                  <a:schemeClr val="bg1"/>
                </a:solidFill>
              </a:rPr>
              <a:t>가 개방됩니다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 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원자력 아이콘을 클릭하면 </a:t>
            </a:r>
            <a:r>
              <a:rPr lang="ko-KR" altLang="en-US" sz="1200" dirty="0" err="1" smtClean="0">
                <a:solidFill>
                  <a:srgbClr val="FFFF00"/>
                </a:solidFill>
              </a:rPr>
              <a:t>뉴클리어</a:t>
            </a:r>
            <a:r>
              <a:rPr lang="ko-KR" altLang="en-US" sz="1200" dirty="0" smtClean="0">
                <a:solidFill>
                  <a:srgbClr val="FFFF00"/>
                </a:solidFill>
              </a:rPr>
              <a:t> 모드</a:t>
            </a:r>
            <a:r>
              <a:rPr lang="ko-KR" altLang="en-US" sz="1200" dirty="0" smtClean="0">
                <a:solidFill>
                  <a:schemeClr val="bg1"/>
                </a:solidFill>
              </a:rPr>
              <a:t>로</a:t>
            </a:r>
            <a:r>
              <a:rPr lang="ko-KR" altLang="en-US" sz="1200" dirty="0" smtClean="0">
                <a:solidFill>
                  <a:srgbClr val="FFFF00"/>
                </a:solidFill>
              </a:rPr>
              <a:t> </a:t>
            </a:r>
            <a:r>
              <a:rPr lang="ko-KR" altLang="en-US" sz="1200" dirty="0" smtClean="0">
                <a:solidFill>
                  <a:schemeClr val="bg1"/>
                </a:solidFill>
              </a:rPr>
              <a:t>진입할 수 있는 진입 창으로 이동할 수 있으며 해당 모드를 클리어할 시에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r>
              <a:rPr lang="ko-KR" altLang="en-US" sz="1200" dirty="0" smtClean="0">
                <a:solidFill>
                  <a:schemeClr val="bg1"/>
                </a:solidFill>
              </a:rPr>
              <a:t> 유료 재화인 </a:t>
            </a:r>
            <a:r>
              <a:rPr lang="ko-KR" altLang="en-US" sz="1200" dirty="0" smtClean="0">
                <a:solidFill>
                  <a:srgbClr val="0070C0"/>
                </a:solidFill>
              </a:rPr>
              <a:t>다이아</a:t>
            </a:r>
            <a:r>
              <a:rPr lang="ko-KR" altLang="en-US" sz="1200" dirty="0" smtClean="0">
                <a:solidFill>
                  <a:schemeClr val="bg1"/>
                </a:solidFill>
              </a:rPr>
              <a:t>를 추가적으로 획득할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23" name="구부러진 연결선 22"/>
          <p:cNvCxnSpPr>
            <a:endCxn id="10" idx="1"/>
          </p:cNvCxnSpPr>
          <p:nvPr/>
        </p:nvCxnSpPr>
        <p:spPr>
          <a:xfrm flipV="1">
            <a:off x="3123473" y="3961259"/>
            <a:ext cx="4260378" cy="2034048"/>
          </a:xfrm>
          <a:prstGeom prst="curvedConnector3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9637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78499" y="0"/>
            <a:ext cx="11150082" cy="4939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1. </a:t>
            </a:r>
            <a:r>
              <a:rPr lang="ko-KR" altLang="en-US" dirty="0" smtClean="0">
                <a:solidFill>
                  <a:schemeClr val="bg1"/>
                </a:solidFill>
              </a:rPr>
              <a:t>입장 조건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뉴클리어</a:t>
            </a:r>
            <a:r>
              <a:rPr lang="ko-KR" altLang="en-US" sz="1400" dirty="0" smtClean="0">
                <a:solidFill>
                  <a:schemeClr val="bg1"/>
                </a:solidFill>
              </a:rPr>
              <a:t> 모드는 해당 스테이지를 클리어할 시에 개방됩니다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2. </a:t>
            </a:r>
            <a:r>
              <a:rPr lang="ko-KR" altLang="en-US" dirty="0" smtClean="0">
                <a:solidFill>
                  <a:schemeClr val="bg1"/>
                </a:solidFill>
              </a:rPr>
              <a:t>유의사항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/>
                </a:solidFill>
              </a:rPr>
              <a:t>-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뉴클리어</a:t>
            </a:r>
            <a:r>
              <a:rPr lang="ko-KR" altLang="en-US" sz="1400" dirty="0" smtClean="0">
                <a:solidFill>
                  <a:schemeClr val="bg1"/>
                </a:solidFill>
              </a:rPr>
              <a:t> 모드는 해당 스테이지와 </a:t>
            </a:r>
            <a:r>
              <a:rPr lang="ko-KR" altLang="en-US" sz="1400" dirty="0" smtClean="0">
                <a:solidFill>
                  <a:schemeClr val="accent6"/>
                </a:solidFill>
              </a:rPr>
              <a:t>동일한 난이도</a:t>
            </a:r>
            <a:r>
              <a:rPr lang="ko-KR" altLang="en-US" sz="1400" dirty="0" smtClean="0">
                <a:solidFill>
                  <a:schemeClr val="bg1"/>
                </a:solidFill>
              </a:rPr>
              <a:t>를 가지지만 </a:t>
            </a:r>
            <a:r>
              <a:rPr lang="ko-KR" altLang="en-US" sz="1400" dirty="0" smtClean="0">
                <a:solidFill>
                  <a:srgbClr val="FF0000"/>
                </a:solidFill>
              </a:rPr>
              <a:t>지속적으로 </a:t>
            </a:r>
            <a:r>
              <a:rPr lang="en-US" altLang="ko-KR" sz="1400" dirty="0" smtClean="0">
                <a:solidFill>
                  <a:srgbClr val="FF0000"/>
                </a:solidFill>
              </a:rPr>
              <a:t>HP</a:t>
            </a:r>
            <a:r>
              <a:rPr lang="ko-KR" altLang="en-US" sz="1400" dirty="0" smtClean="0">
                <a:solidFill>
                  <a:srgbClr val="FF0000"/>
                </a:solidFill>
              </a:rPr>
              <a:t>가 감소</a:t>
            </a:r>
            <a:r>
              <a:rPr lang="ko-KR" altLang="en-US" sz="1400" dirty="0" smtClean="0">
                <a:solidFill>
                  <a:schemeClr val="bg1"/>
                </a:solidFill>
              </a:rPr>
              <a:t>하게 되어 클리어하기 더욱 어렵습니다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뉴클리어</a:t>
            </a:r>
            <a:r>
              <a:rPr lang="ko-KR" altLang="en-US" sz="1400" dirty="0" smtClean="0">
                <a:solidFill>
                  <a:schemeClr val="bg1"/>
                </a:solidFill>
              </a:rPr>
              <a:t> 모드는 시나리오와 마찬가지로 입장 시에 </a:t>
            </a:r>
            <a:r>
              <a:rPr lang="ko-KR" altLang="en-US" sz="1400" dirty="0" smtClean="0">
                <a:solidFill>
                  <a:srgbClr val="FFFF00"/>
                </a:solidFill>
              </a:rPr>
              <a:t>식량을 소모</a:t>
            </a:r>
            <a:r>
              <a:rPr lang="ko-KR" altLang="en-US" sz="1400" dirty="0" smtClean="0">
                <a:solidFill>
                  <a:schemeClr val="bg1"/>
                </a:solidFill>
              </a:rPr>
              <a:t>합니다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(</a:t>
            </a:r>
            <a:r>
              <a:rPr lang="ko-KR" altLang="en-US" sz="1400" dirty="0" smtClean="0">
                <a:solidFill>
                  <a:schemeClr val="bg1"/>
                </a:solidFill>
              </a:rPr>
              <a:t>소모 값은 해당 시나리오와 동일합니다</a:t>
            </a:r>
            <a:r>
              <a:rPr lang="en-US" altLang="ko-KR" dirty="0" smtClean="0">
                <a:solidFill>
                  <a:schemeClr val="bg1"/>
                </a:solidFill>
              </a:rPr>
              <a:t>.)</a:t>
            </a: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dirty="0" smtClean="0">
                <a:solidFill>
                  <a:schemeClr val="bg1"/>
                </a:solidFill>
              </a:rPr>
              <a:t>3. </a:t>
            </a:r>
            <a:r>
              <a:rPr lang="ko-KR" altLang="en-US" dirty="0" smtClean="0">
                <a:solidFill>
                  <a:schemeClr val="bg1"/>
                </a:solidFill>
              </a:rPr>
              <a:t>보상</a:t>
            </a: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r>
              <a:rPr lang="en-US" altLang="ko-KR" sz="1400" dirty="0" smtClean="0">
                <a:solidFill>
                  <a:schemeClr val="bg1"/>
                </a:solidFill>
              </a:rPr>
              <a:t>-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뉴클리어</a:t>
            </a:r>
            <a:r>
              <a:rPr lang="ko-KR" altLang="en-US" sz="1400" dirty="0" smtClean="0">
                <a:solidFill>
                  <a:schemeClr val="bg1"/>
                </a:solidFill>
              </a:rPr>
              <a:t> 모드를 클리어할 시에 해당 스테이지와 동일한 보상에 추가적으로 유료 재화인 </a:t>
            </a:r>
            <a:r>
              <a:rPr lang="ko-KR" altLang="en-US" sz="1400" dirty="0" smtClean="0">
                <a:solidFill>
                  <a:srgbClr val="0070C0"/>
                </a:solidFill>
              </a:rPr>
              <a:t>다이아</a:t>
            </a:r>
            <a:r>
              <a:rPr lang="ko-KR" altLang="en-US" sz="1400" dirty="0" smtClean="0">
                <a:solidFill>
                  <a:schemeClr val="bg1"/>
                </a:solidFill>
              </a:rPr>
              <a:t>를 획득할 수 있습니다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endParaRPr lang="en-US" altLang="ko-KR" sz="1400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9" y="5702300"/>
            <a:ext cx="1022878" cy="9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7611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S</a:t>
            </a:r>
            <a:r>
              <a:rPr lang="ko-KR" altLang="en-US" dirty="0" smtClean="0"/>
              <a:t>랭크 보상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72049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55384" y="138759"/>
            <a:ext cx="53464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>
                <a:solidFill>
                  <a:schemeClr val="bg1"/>
                </a:solidFill>
              </a:rPr>
              <a:t>※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가이드는 테스트 환경에서 작성되었으므로 추후 변경될 수 있습니다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" name="직선 연결선 4"/>
          <p:cNvCxnSpPr/>
          <p:nvPr/>
        </p:nvCxnSpPr>
        <p:spPr>
          <a:xfrm>
            <a:off x="155384" y="502998"/>
            <a:ext cx="5564281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4511" y="1372174"/>
            <a:ext cx="2767447" cy="456209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77875" y="1372174"/>
            <a:ext cx="2789853" cy="456368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3853543" y="1866122"/>
            <a:ext cx="429209" cy="41054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" name="구부러진 연결선 14"/>
          <p:cNvCxnSpPr>
            <a:stCxn id="7" idx="2"/>
            <a:endCxn id="6" idx="1"/>
          </p:cNvCxnSpPr>
          <p:nvPr/>
        </p:nvCxnSpPr>
        <p:spPr>
          <a:xfrm rot="16200000" flipH="1">
            <a:off x="4984339" y="1360479"/>
            <a:ext cx="1377345" cy="3209727"/>
          </a:xfrm>
          <a:prstGeom prst="curvedConnector2">
            <a:avLst/>
          </a:prstGeom>
          <a:ln w="1905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578499" y="584809"/>
            <a:ext cx="11150082" cy="14237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스테이지를 클리어하면 시간과 생존 조건에 따라 </a:t>
            </a:r>
            <a:r>
              <a:rPr lang="en-US" altLang="ko-KR" sz="1200" dirty="0" smtClean="0">
                <a:solidFill>
                  <a:schemeClr val="bg1"/>
                </a:solidFill>
              </a:rPr>
              <a:t>S ~ F</a:t>
            </a:r>
            <a:r>
              <a:rPr lang="ko-KR" altLang="en-US" sz="1200" dirty="0" smtClean="0">
                <a:solidFill>
                  <a:schemeClr val="bg1"/>
                </a:solidFill>
              </a:rPr>
              <a:t>등급의 랭크가 부여됩니다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en-US" altLang="ko-KR" sz="1200" dirty="0" smtClean="0">
                <a:solidFill>
                  <a:schemeClr val="bg1"/>
                </a:solidFill>
              </a:rPr>
              <a:t>-</a:t>
            </a:r>
            <a:r>
              <a:rPr lang="ko-KR" altLang="en-US" sz="1200" dirty="0" smtClean="0">
                <a:solidFill>
                  <a:schemeClr val="bg1"/>
                </a:solidFill>
              </a:rPr>
              <a:t>해당 에피소드에서 </a:t>
            </a:r>
            <a:r>
              <a:rPr lang="en-US" altLang="ko-KR" sz="1200" dirty="0" smtClean="0">
                <a:solidFill>
                  <a:schemeClr val="bg1"/>
                </a:solidFill>
              </a:rPr>
              <a:t>S</a:t>
            </a:r>
            <a:r>
              <a:rPr lang="ko-KR" altLang="en-US" sz="1200" dirty="0" smtClean="0">
                <a:solidFill>
                  <a:schemeClr val="bg1"/>
                </a:solidFill>
              </a:rPr>
              <a:t>랭크를 받은 스테이지가 많을 수록 더 좋은 보상을 받을 수 있습니다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dirty="0" smtClean="0">
              <a:solidFill>
                <a:schemeClr val="bg1"/>
              </a:solidFill>
            </a:endParaRPr>
          </a:p>
          <a:p>
            <a:pPr>
              <a:lnSpc>
                <a:spcPct val="150000"/>
              </a:lnSpc>
            </a:pP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2407298" y="4864358"/>
            <a:ext cx="466531" cy="5287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8697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578499" y="584809"/>
            <a:ext cx="1115008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 smtClean="0">
                <a:solidFill>
                  <a:schemeClr val="bg1"/>
                </a:solidFill>
              </a:rPr>
              <a:t>랭크별</a:t>
            </a:r>
            <a:r>
              <a:rPr lang="ko-KR" altLang="en-US" sz="1200" dirty="0" smtClean="0">
                <a:solidFill>
                  <a:schemeClr val="bg1"/>
                </a:solidFill>
              </a:rPr>
              <a:t> 각 조건은 다음과 같습니다</a:t>
            </a:r>
            <a:r>
              <a:rPr lang="en-US" altLang="ko-KR" sz="1200" dirty="0" smtClean="0">
                <a:solidFill>
                  <a:schemeClr val="bg1"/>
                </a:solidFill>
              </a:rPr>
              <a:t>.</a:t>
            </a:r>
            <a:r>
              <a:rPr lang="ko-KR" altLang="en-US" sz="1200" dirty="0" smtClean="0">
                <a:solidFill>
                  <a:schemeClr val="bg1"/>
                </a:solidFill>
              </a:rPr>
              <a:t> </a:t>
            </a:r>
            <a:endParaRPr lang="en-US" altLang="ko-KR" sz="12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549" y="1738076"/>
            <a:ext cx="4124901" cy="338184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3939" y="5702300"/>
            <a:ext cx="1022878" cy="98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525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캐릭터 콘텐츠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93168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F46216B-77A9-411A-B9D3-5023FCB7020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505</TotalTime>
  <Words>955</Words>
  <Application>Microsoft Office PowerPoint</Application>
  <PresentationFormat>와이드스크린</PresentationFormat>
  <Paragraphs>119</Paragraphs>
  <Slides>20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20</vt:i4>
      </vt:variant>
    </vt:vector>
  </HeadingPairs>
  <TitlesOfParts>
    <vt:vector size="26" baseType="lpstr">
      <vt:lpstr>맑은 고딕</vt:lpstr>
      <vt:lpstr>Arial</vt:lpstr>
      <vt:lpstr>Calibri</vt:lpstr>
      <vt:lpstr>Calibri Light</vt:lpstr>
      <vt:lpstr>Office 테마</vt:lpstr>
      <vt:lpstr>Office Theme</vt:lpstr>
      <vt:lpstr>시나리오 모드</vt:lpstr>
      <vt:lpstr>PowerPoint 프레젠테이션</vt:lpstr>
      <vt:lpstr>뉴클리어 모드</vt:lpstr>
      <vt:lpstr>PowerPoint 프레젠테이션</vt:lpstr>
      <vt:lpstr>PowerPoint 프레젠테이션</vt:lpstr>
      <vt:lpstr>S랭크 보상</vt:lpstr>
      <vt:lpstr>PowerPoint 프레젠테이션</vt:lpstr>
      <vt:lpstr>PowerPoint 프레젠테이션</vt:lpstr>
      <vt:lpstr>캐릭터 콘텐츠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장비 콘텐츠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Thesalt-15</dc:creator>
  <cp:lastModifiedBy>wonhyoung Lee</cp:lastModifiedBy>
  <cp:revision>153</cp:revision>
  <dcterms:created xsi:type="dcterms:W3CDTF">2022-05-18T02:15:10Z</dcterms:created>
  <dcterms:modified xsi:type="dcterms:W3CDTF">2022-09-27T03:40:37Z</dcterms:modified>
</cp:coreProperties>
</file>